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33"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140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Kiran N</a:t>
            </a:r>
          </a:p>
          <a:p>
            <a:r>
              <a:rPr lang="en-US" dirty="0">
                <a:solidFill>
                  <a:schemeClr val="bg2"/>
                </a:solidFill>
                <a:latin typeface="Abadi" panose="020B0604020104020204" pitchFamily="34" charset="0"/>
                <a:ea typeface="SF Pro" pitchFamily="2" charset="0"/>
                <a:cs typeface="SF Pro" pitchFamily="2" charset="0"/>
              </a:rPr>
              <a:t>21-may-2022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1083938"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a landing outcome label from the outcome column and exported the results to CSV.</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https://github.com/KiraNarayan/Data_Science_capstone/blob/a4422e22937b0ba09ff303a9d2fff19394bb5b16/Week%201%20Introduction/Data%20wrangling%20.ipynb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the success rate of each orbit type, flight number and orbit type, and the launch success yearly trend.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https://github.com/KiraNarayan/Data_Science_capstone/blob/a4422e22937b0ba09ff303a9d2fff19394bb5b16/Week%202%20EDA/EDA%20with%20Visualization.ipynb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3040"/>
            <a:ext cx="10851183" cy="510401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failed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000" dirty="0">
                <a:latin typeface="Abadi"/>
              </a:rPr>
              <a:t>https://github.com/KiraNarayan/Data_Science_capstone/blob/a4422e22937b0ba09ff303a9d2fff19394bb5b16/Week%202%20EDA/EDA%20with%20SQL.ipynb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and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classes 0 and 1. 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a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questions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a certain distance away from cities.</a:t>
            </a:r>
          </a:p>
          <a:p>
            <a:pPr marL="457200" lvl="1" indent="0" algn="just">
              <a:lnSpc>
                <a:spcPct val="100000"/>
              </a:lnSpc>
              <a:spcBef>
                <a:spcPts val="1400"/>
              </a:spcBef>
              <a:buNone/>
            </a:pPr>
            <a:r>
              <a:rPr lang="en-US" sz="1800" dirty="0">
                <a:latin typeface="Abadi" panose="020B0604020104020204" pitchFamily="34" charset="0"/>
              </a:rPr>
              <a:t>https://github.com/KiraNarayan/Data_Science_capstone/blob/a4422e22937b0ba09ff303a9d2fff19394bb5b16/Week%203%20Interactive%20Visual%20Analytics%20and%20Dashboard/spacex_dash_app.py</a:t>
            </a:r>
          </a:p>
          <a:p>
            <a:pPr marL="457200" lvl="1" indent="0" algn="just">
              <a:lnSpc>
                <a:spcPct val="100000"/>
              </a:lnSpc>
              <a:spcBef>
                <a:spcPts val="1400"/>
              </a:spcBef>
              <a:buNone/>
            </a:pPr>
            <a:endParaRPr lang="en-US" sz="18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a scatter graph showing the relationship between Outcome and Payload Mass (Kg) for the different booster versions.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IN" sz="1900" dirty="0">
                <a:latin typeface="Abadi" panose="020B0604020104020204" pitchFamily="34" charset="0"/>
              </a:rPr>
              <a:t>https://github.com/KiraNarayan/Data_Science_capstone/blob/a4422e22937b0ba09ff303a9d2fff19394bb5b16/Week%203%20Interactive%20Visual%20Analytics%20and%20Dashboard/Interactive%20Visual%20Analytics%20with%20Folium.ipynb</a:t>
            </a:r>
            <a:endParaRPr lang="en-US" sz="19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and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and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best-performing classification model.</a:t>
            </a:r>
          </a:p>
          <a:p>
            <a:pPr>
              <a:lnSpc>
                <a:spcPct val="100000"/>
              </a:lnSpc>
              <a:spcBef>
                <a:spcPts val="1400"/>
              </a:spcBef>
            </a:pPr>
            <a:r>
              <a:rPr lang="en-US" sz="2200" dirty="0">
                <a:solidFill>
                  <a:schemeClr val="accent3">
                    <a:lumMod val="25000"/>
                  </a:schemeClr>
                </a:solidFill>
                <a:latin typeface="Abadi"/>
              </a:rPr>
              <a:t>https://github.com/KiraNarayan/Data_Science_capstone/blob/a4422e22937b0ba09ff303a9d2fff19394bb5b16/Week%204%20Predictive%20Analysis%20(Classification)/Machine%20Learning%20Prediction.ipynb</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8966" y="4700848"/>
            <a:ext cx="10556714" cy="818803"/>
          </a:xfrm>
          <a:prstGeom prst="rect">
            <a:avLst/>
          </a:prstGeom>
        </p:spPr>
        <p:txBody>
          <a:bodyPr>
            <a:normAutofit lnSpcReduction="1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D77545A5-E5F1-91D0-DF87-336B46ACCF88}"/>
              </a:ext>
            </a:extLst>
          </p:cNvPr>
          <p:cNvPicPr>
            <a:picLocks noChangeAspect="1"/>
          </p:cNvPicPr>
          <p:nvPr/>
        </p:nvPicPr>
        <p:blipFill>
          <a:blip r:embed="rId3"/>
          <a:stretch>
            <a:fillRect/>
          </a:stretch>
        </p:blipFill>
        <p:spPr>
          <a:xfrm>
            <a:off x="906543" y="1642062"/>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4885190"/>
            <a:ext cx="10388401" cy="963160"/>
          </a:xfrm>
          <a:prstGeom prst="rect">
            <a:avLst/>
          </a:prstGeom>
        </p:spPr>
        <p:txBody>
          <a:bodyPr>
            <a:normAutofit/>
          </a:bodyPr>
          <a:lstStyle/>
          <a:p>
            <a:pPr>
              <a:lnSpc>
                <a:spcPct val="100000"/>
              </a:lnSpc>
              <a:spcBef>
                <a:spcPts val="1400"/>
              </a:spcBef>
            </a:pPr>
            <a:r>
              <a:rPr lang="en-IN" sz="2400" spc="-25" dirty="0">
                <a:latin typeface="Carlito"/>
                <a:cs typeface="Carlito"/>
              </a:rPr>
              <a:t>Payload </a:t>
            </a:r>
            <a:r>
              <a:rPr lang="en-IN" sz="2400" spc="-5" dirty="0">
                <a:latin typeface="Carlito"/>
                <a:cs typeface="Carlito"/>
              </a:rPr>
              <a:t>mass </a:t>
            </a:r>
            <a:r>
              <a:rPr lang="en-IN" sz="2400" spc="-20" dirty="0">
                <a:latin typeface="Carlito"/>
                <a:cs typeface="Carlito"/>
              </a:rPr>
              <a:t>appears </a:t>
            </a:r>
            <a:r>
              <a:rPr lang="en-IN" sz="2400" spc="-15" dirty="0">
                <a:latin typeface="Carlito"/>
                <a:cs typeface="Carlito"/>
              </a:rPr>
              <a:t>to </a:t>
            </a:r>
            <a:r>
              <a:rPr lang="en-IN" sz="2400" spc="-20" dirty="0">
                <a:latin typeface="Carlito"/>
                <a:cs typeface="Carlito"/>
              </a:rPr>
              <a:t>fall mostly between </a:t>
            </a:r>
            <a:r>
              <a:rPr lang="en-IN" sz="2400" spc="-10" dirty="0">
                <a:latin typeface="Carlito"/>
                <a:cs typeface="Carlito"/>
              </a:rPr>
              <a:t>0-6000 </a:t>
            </a:r>
            <a:r>
              <a:rPr lang="en-IN" sz="2400" spc="-5" dirty="0">
                <a:latin typeface="Carlito"/>
                <a:cs typeface="Carlito"/>
              </a:rPr>
              <a:t>kg.  </a:t>
            </a:r>
            <a:r>
              <a:rPr lang="en-IN" sz="2400" spc="-25" dirty="0">
                <a:latin typeface="Carlito"/>
                <a:cs typeface="Carlito"/>
              </a:rPr>
              <a:t>Different </a:t>
            </a:r>
            <a:r>
              <a:rPr lang="en-IN" sz="2400" spc="-5" dirty="0">
                <a:latin typeface="Carlito"/>
                <a:cs typeface="Carlito"/>
              </a:rPr>
              <a:t>launch </a:t>
            </a:r>
            <a:r>
              <a:rPr lang="en-IN" sz="2400" spc="-10" dirty="0">
                <a:latin typeface="Carlito"/>
                <a:cs typeface="Carlito"/>
              </a:rPr>
              <a:t>sites </a:t>
            </a:r>
            <a:r>
              <a:rPr lang="en-IN" sz="2400" spc="-5" dirty="0">
                <a:latin typeface="Carlito"/>
                <a:cs typeface="Carlito"/>
              </a:rPr>
              <a:t>also </a:t>
            </a:r>
            <a:r>
              <a:rPr lang="en-IN" sz="2400" spc="-15" dirty="0">
                <a:latin typeface="Carlito"/>
                <a:cs typeface="Carlito"/>
              </a:rPr>
              <a:t>seem to use </a:t>
            </a:r>
            <a:r>
              <a:rPr lang="en-IN" sz="2400" spc="-25" dirty="0">
                <a:latin typeface="Carlito"/>
                <a:cs typeface="Carlito"/>
              </a:rPr>
              <a:t>different </a:t>
            </a:r>
            <a:r>
              <a:rPr lang="en-IN" sz="2400" spc="-20" dirty="0">
                <a:latin typeface="Carlito"/>
                <a:cs typeface="Carlito"/>
              </a:rPr>
              <a:t>payload</a:t>
            </a:r>
            <a:r>
              <a:rPr lang="en-IN" sz="2400" spc="-10" dirty="0">
                <a:latin typeface="Carlito"/>
                <a:cs typeface="Carlito"/>
              </a:rPr>
              <a:t> </a:t>
            </a:r>
            <a:r>
              <a:rPr lang="en-IN" sz="2400" spc="-5" dirty="0">
                <a:latin typeface="Carlito"/>
                <a:cs typeface="Carlito"/>
              </a:rPr>
              <a:t>mass</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5761BFE-0DC2-9DDD-D47E-56712BF0BB2D}"/>
              </a:ext>
            </a:extLst>
          </p:cNvPr>
          <p:cNvPicPr>
            <a:picLocks noChangeAspect="1"/>
          </p:cNvPicPr>
          <p:nvPr/>
        </p:nvPicPr>
        <p:blipFill>
          <a:blip r:embed="rId3"/>
          <a:stretch>
            <a:fillRect/>
          </a:stretch>
        </p:blipFill>
        <p:spPr>
          <a:xfrm>
            <a:off x="770011" y="1783067"/>
            <a:ext cx="10583789"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9627C16-306F-7465-014B-E97BAF4E3174}"/>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831439" cy="17021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86FD603-41BB-7220-D88D-4FC207324C39}"/>
              </a:ext>
            </a:extLst>
          </p:cNvPr>
          <p:cNvPicPr>
            <a:picLocks noChangeAspect="1"/>
          </p:cNvPicPr>
          <p:nvPr/>
        </p:nvPicPr>
        <p:blipFill>
          <a:blip r:embed="rId3"/>
          <a:stretch>
            <a:fillRect/>
          </a:stretch>
        </p:blipFill>
        <p:spPr>
          <a:xfrm>
            <a:off x="770011" y="3429000"/>
            <a:ext cx="10317089" cy="29982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1371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BF3F8D3-B4B6-0098-CDC8-24CC9C78BE68}"/>
              </a:ext>
            </a:extLst>
          </p:cNvPr>
          <p:cNvPicPr>
            <a:picLocks noChangeAspect="1"/>
          </p:cNvPicPr>
          <p:nvPr/>
        </p:nvPicPr>
        <p:blipFill>
          <a:blip r:embed="rId3"/>
          <a:stretch>
            <a:fillRect/>
          </a:stretch>
        </p:blipFill>
        <p:spPr>
          <a:xfrm>
            <a:off x="597650" y="3429000"/>
            <a:ext cx="10687961" cy="23431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observe that success rate since 2013 kept on increasing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8800035-85FE-B5F6-ADEB-BAE196AC89CB}"/>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73490"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F27A58F-C636-4370-1030-51A5FA560DF5}"/>
              </a:ext>
            </a:extLst>
          </p:cNvPr>
          <p:cNvPicPr>
            <a:picLocks noChangeAspect="1"/>
          </p:cNvPicPr>
          <p:nvPr/>
        </p:nvPicPr>
        <p:blipFill>
          <a:blip r:embed="rId3"/>
          <a:stretch>
            <a:fillRect/>
          </a:stretch>
        </p:blipFill>
        <p:spPr>
          <a:xfrm>
            <a:off x="5204760" y="1772938"/>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9D49044-8E57-3ED7-5520-5C820B057B7E}"/>
              </a:ext>
            </a:extLst>
          </p:cNvPr>
          <p:cNvPicPr>
            <a:picLocks noChangeAspect="1"/>
          </p:cNvPicPr>
          <p:nvPr/>
        </p:nvPicPr>
        <p:blipFill>
          <a:blip r:embed="rId3"/>
          <a:stretch>
            <a:fillRect/>
          </a:stretch>
        </p:blipFill>
        <p:spPr>
          <a:xfrm>
            <a:off x="628617" y="3319243"/>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05A7002-3E8C-C633-B2AB-99E3F974B7AC}"/>
              </a:ext>
            </a:extLst>
          </p:cNvPr>
          <p:cNvPicPr>
            <a:picLocks noChangeAspect="1"/>
          </p:cNvPicPr>
          <p:nvPr/>
        </p:nvPicPr>
        <p:blipFill>
          <a:blip r:embed="rId3"/>
          <a:stretch>
            <a:fillRect/>
          </a:stretch>
        </p:blipFill>
        <p:spPr>
          <a:xfrm>
            <a:off x="1001695" y="3429000"/>
            <a:ext cx="10104455"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35852"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a:p>
            <a:pPr>
              <a:spcBef>
                <a:spcPts val="1400"/>
              </a:spcBef>
            </a:pPr>
            <a:endParaRPr lang="en-US" sz="2400"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2808101-A8EF-5DDC-D21B-410DB8EF5F22}"/>
              </a:ext>
            </a:extLst>
          </p:cNvPr>
          <p:cNvPicPr>
            <a:picLocks noChangeAspect="1"/>
          </p:cNvPicPr>
          <p:nvPr/>
        </p:nvPicPr>
        <p:blipFill>
          <a:blip r:embed="rId3"/>
          <a:stretch>
            <a:fillRect/>
          </a:stretch>
        </p:blipFill>
        <p:spPr>
          <a:xfrm>
            <a:off x="5405862" y="1825625"/>
            <a:ext cx="6019331" cy="4351338"/>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59E62F9-ED1D-E8B0-4061-DBC11D2BEB19}"/>
              </a:ext>
            </a:extLst>
          </p:cNvPr>
          <p:cNvPicPr>
            <a:picLocks noChangeAspect="1"/>
          </p:cNvPicPr>
          <p:nvPr/>
        </p:nvPicPr>
        <p:blipFill>
          <a:blip r:embed="rId3"/>
          <a:stretch>
            <a:fillRect/>
          </a:stretch>
        </p:blipFill>
        <p:spPr>
          <a:xfrm>
            <a:off x="6648450" y="1825625"/>
            <a:ext cx="4900082" cy="44937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83040"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spcBef>
                <a:spcPts val="1400"/>
              </a:spcBef>
            </a:pPr>
            <a:endParaRPr lang="en-US" sz="2400"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5E8E18A4-4975-B815-A33F-072021E279FF}"/>
              </a:ext>
            </a:extLst>
          </p:cNvPr>
          <p:cNvPicPr>
            <a:picLocks noChangeAspect="1"/>
          </p:cNvPicPr>
          <p:nvPr/>
        </p:nvPicPr>
        <p:blipFill>
          <a:blip r:embed="rId3"/>
          <a:stretch>
            <a:fillRect/>
          </a:stretch>
        </p:blipFill>
        <p:spPr>
          <a:xfrm>
            <a:off x="5588165" y="1414578"/>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31767" y="1396538"/>
            <a:ext cx="10842736" cy="492281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rtl="0" fontAlgn="base">
              <a:spcBef>
                <a:spcPts val="0"/>
              </a:spcBef>
              <a:spcAft>
                <a:spcPts val="0"/>
              </a:spcAft>
              <a:buFont typeface="Arial" panose="020B0604020202020204" pitchFamily="34" charset="0"/>
              <a:buChar char="•"/>
            </a:pPr>
            <a:endParaRPr lang="en-IN" sz="1800" b="0" i="0" u="none" strike="noStrike" dirty="0">
              <a:solidFill>
                <a:schemeClr val="tx1"/>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IN" sz="1800" dirty="0">
              <a:solidFill>
                <a:schemeClr val="tx1"/>
              </a:solidFill>
              <a:latin typeface="Arial" panose="020B0604020202020204" pitchFamily="34" charset="0"/>
            </a:endParaRPr>
          </a:p>
          <a:p>
            <a:pPr rtl="0" fontAlgn="base">
              <a:spcBef>
                <a:spcPts val="0"/>
              </a:spcBef>
              <a:spcAft>
                <a:spcPts val="0"/>
              </a:spcAft>
              <a:buFont typeface="Arial" panose="020B0604020202020204" pitchFamily="34" charset="0"/>
              <a:buChar char="•"/>
            </a:pPr>
            <a:r>
              <a:rPr lang="en-IN" sz="1800" b="0" i="0" u="none" strike="noStrike" dirty="0">
                <a:solidFill>
                  <a:schemeClr val="tx1"/>
                </a:solidFill>
                <a:effectLst/>
                <a:latin typeface="Arial" panose="020B0604020202020204" pitchFamily="34" charset="0"/>
              </a:rPr>
              <a:t>Data was gathered from the public SpaceX API and the SpaceX Wikipedia page. The 'class' label column was created to classify successful landings. SQL, visualization, folium maps, and dashboards were used to investigate data. I compiled a list of relevant columns to use as features. Using a single hot encoding, all category variables were converted to binary. </a:t>
            </a:r>
            <a:r>
              <a:rPr lang="en-IN" sz="1800" b="0" i="0" u="none" strike="noStrike" dirty="0" err="1">
                <a:solidFill>
                  <a:schemeClr val="tx1"/>
                </a:solidFill>
                <a:effectLst/>
                <a:latin typeface="Arial" panose="020B0604020202020204" pitchFamily="34" charset="0"/>
              </a:rPr>
              <a:t>GridSearchCV</a:t>
            </a:r>
            <a:r>
              <a:rPr lang="en-IN" sz="1800" b="0" i="0" u="none" strike="noStrike" dirty="0">
                <a:solidFill>
                  <a:schemeClr val="tx1"/>
                </a:solidFill>
                <a:effectLst/>
                <a:latin typeface="Arial" panose="020B0604020202020204" pitchFamily="34" charset="0"/>
              </a:rPr>
              <a:t> was used to determine the best parameters for machine learning models after standardizing data. Visualize the accuracy of each model.</a:t>
            </a:r>
          </a:p>
          <a:p>
            <a:pPr rtl="0" fontAlgn="base">
              <a:spcBef>
                <a:spcPts val="0"/>
              </a:spcBef>
              <a:spcAft>
                <a:spcPts val="0"/>
              </a:spcAft>
              <a:buFont typeface="Arial" panose="020B0604020202020204" pitchFamily="34" charset="0"/>
              <a:buChar char="•"/>
            </a:pPr>
            <a:endParaRPr lang="en-IN" sz="1800" dirty="0">
              <a:solidFill>
                <a:schemeClr val="tx1"/>
              </a:solidFill>
              <a:latin typeface="Arial" panose="020B0604020202020204" pitchFamily="34" charset="0"/>
            </a:endParaRPr>
          </a:p>
          <a:p>
            <a:pPr rtl="0" fontAlgn="base">
              <a:spcBef>
                <a:spcPts val="0"/>
              </a:spcBef>
              <a:spcAft>
                <a:spcPts val="0"/>
              </a:spcAft>
              <a:buFont typeface="Arial" panose="020B0604020202020204" pitchFamily="34" charset="0"/>
              <a:buChar char="•"/>
            </a:pPr>
            <a:endParaRPr lang="en-IN" sz="1800" b="0" i="0" u="none" strike="noStrike" dirty="0">
              <a:solidFill>
                <a:schemeClr val="tx1"/>
              </a:solidFill>
              <a:effectLst/>
              <a:latin typeface="Arial" panose="020B0604020202020204" pitchFamily="34" charset="0"/>
            </a:endParaRPr>
          </a:p>
          <a:p>
            <a:pPr fontAlgn="base">
              <a:spcBef>
                <a:spcPts val="0"/>
              </a:spcBef>
            </a:pPr>
            <a:r>
              <a:rPr lang="en-IN" sz="1800" b="0" i="0" u="none" strike="noStrike" dirty="0">
                <a:solidFill>
                  <a:schemeClr val="tx1"/>
                </a:solidFill>
                <a:effectLst/>
                <a:latin typeface="Arial" panose="020B0604020202020204" pitchFamily="34" charset="0"/>
              </a:rPr>
              <a:t>Logistic Regression, Support Vector Machine, Decision Tree Classifier, and K Nearest </a:t>
            </a:r>
            <a:r>
              <a:rPr lang="en-IN" sz="1800" b="0" i="0" u="none" strike="noStrike" dirty="0" err="1">
                <a:solidFill>
                  <a:schemeClr val="tx1"/>
                </a:solidFill>
                <a:effectLst/>
                <a:latin typeface="Arial" panose="020B0604020202020204" pitchFamily="34" charset="0"/>
              </a:rPr>
              <a:t>Neighbors</a:t>
            </a:r>
            <a:r>
              <a:rPr lang="en-IN" sz="1800" b="0" i="0" u="none" strike="noStrike" dirty="0">
                <a:solidFill>
                  <a:schemeClr val="tx1"/>
                </a:solidFill>
                <a:effectLst/>
                <a:latin typeface="Arial" panose="020B0604020202020204" pitchFamily="34" charset="0"/>
              </a:rPr>
              <a:t> were the four machine learning models developed. The models correctly predicted landings. For better model determination and accuracy, more data is required.</a:t>
            </a:r>
          </a:p>
          <a:p>
            <a:pPr marL="0" indent="0">
              <a:buNone/>
            </a:pPr>
            <a:endParaRPr lang="en-US" sz="22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82347"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a:spcBef>
                <a:spcPts val="1400"/>
              </a:spcBef>
            </a:pPr>
            <a:endParaRPr lang="en-US" sz="2400"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D1C93CB-4F4C-2BE7-5D7C-5F614D55EA4C}"/>
              </a:ext>
            </a:extLst>
          </p:cNvPr>
          <p:cNvPicPr>
            <a:picLocks noChangeAspect="1"/>
          </p:cNvPicPr>
          <p:nvPr/>
        </p:nvPicPr>
        <p:blipFill>
          <a:blip r:embed="rId3"/>
          <a:stretch>
            <a:fillRect/>
          </a:stretch>
        </p:blipFill>
        <p:spPr>
          <a:xfrm>
            <a:off x="5752357" y="1793849"/>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06840"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341D631-E497-CD9C-4123-05C350320167}"/>
              </a:ext>
            </a:extLst>
          </p:cNvPr>
          <p:cNvPicPr>
            <a:picLocks noChangeAspect="1"/>
          </p:cNvPicPr>
          <p:nvPr/>
        </p:nvPicPr>
        <p:blipFill>
          <a:blip r:embed="rId3"/>
          <a:stretch>
            <a:fillRect/>
          </a:stretch>
        </p:blipFill>
        <p:spPr>
          <a:xfrm>
            <a:off x="5302831" y="1472323"/>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543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0AEC716-237F-661E-CBC7-E0BBBC98AF25}"/>
              </a:ext>
            </a:extLst>
          </p:cNvPr>
          <p:cNvPicPr>
            <a:picLocks noChangeAspect="1"/>
          </p:cNvPicPr>
          <p:nvPr/>
        </p:nvPicPr>
        <p:blipFill>
          <a:blip r:embed="rId3"/>
          <a:stretch>
            <a:fillRect/>
          </a:stretch>
        </p:blipFill>
        <p:spPr>
          <a:xfrm>
            <a:off x="5932562" y="1825625"/>
            <a:ext cx="5353049" cy="41999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02240"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a:p>
            <a:pPr>
              <a:spcBef>
                <a:spcPts val="1400"/>
              </a:spcBef>
            </a:pPr>
            <a:endParaRPr lang="en-US" sz="240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72925E9-5185-A380-05A5-A21E9085C2D5}"/>
              </a:ext>
            </a:extLst>
          </p:cNvPr>
          <p:cNvPicPr>
            <a:picLocks noChangeAspect="1"/>
          </p:cNvPicPr>
          <p:nvPr/>
        </p:nvPicPr>
        <p:blipFill>
          <a:blip r:embed="rId3"/>
          <a:stretch>
            <a:fillRect/>
          </a:stretch>
        </p:blipFill>
        <p:spPr>
          <a:xfrm>
            <a:off x="6376708" y="1729798"/>
            <a:ext cx="5045281"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Content Placeholder 5">
            <a:extLst>
              <a:ext uri="{FF2B5EF4-FFF2-40B4-BE49-F238E27FC236}">
                <a16:creationId xmlns:a16="http://schemas.microsoft.com/office/drawing/2014/main" id="{6D1D1C85-3982-5C33-079F-025323A377AE}"/>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6" name="Content Placeholder 3">
            <a:extLst>
              <a:ext uri="{FF2B5EF4-FFF2-40B4-BE49-F238E27FC236}">
                <a16:creationId xmlns:a16="http://schemas.microsoft.com/office/drawing/2014/main" id="{72078C49-9E3C-B336-621A-DE85233A2B79}"/>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Content Placeholder 3">
            <a:extLst>
              <a:ext uri="{FF2B5EF4-FFF2-40B4-BE49-F238E27FC236}">
                <a16:creationId xmlns:a16="http://schemas.microsoft.com/office/drawing/2014/main" id="{D5532D96-D8F3-197A-2793-B6950D5905D6}"/>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6" name="Content Placeholder 3">
            <a:extLst>
              <a:ext uri="{FF2B5EF4-FFF2-40B4-BE49-F238E27FC236}">
                <a16:creationId xmlns:a16="http://schemas.microsoft.com/office/drawing/2014/main" id="{8C7FA9AC-D7A9-3205-DFFF-AD5985AC08DF}"/>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96290"/>
            <a:ext cx="10399485" cy="4823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7" name="Content Placeholder 3">
            <a:extLst>
              <a:ext uri="{FF2B5EF4-FFF2-40B4-BE49-F238E27FC236}">
                <a16:creationId xmlns:a16="http://schemas.microsoft.com/office/drawing/2014/main" id="{C83F298C-1EBD-0029-6B14-D1F605991550}"/>
              </a:ext>
            </a:extLst>
          </p:cNvPr>
          <p:cNvPicPr>
            <a:picLocks noGrp="1" noChangeAspect="1"/>
          </p:cNvPicPr>
          <p:nvPr>
            <p:ph idx="4294967295"/>
          </p:nvPr>
        </p:nvPicPr>
        <p:blipFill>
          <a:blip r:embed="rId3"/>
          <a:stretch>
            <a:fillRect/>
          </a:stretch>
        </p:blipFill>
        <p:spPr>
          <a:xfrm>
            <a:off x="734028" y="1896269"/>
            <a:ext cx="10723944" cy="42100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057290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335390" cy="3811588"/>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CD7785C4-D5D8-2953-014A-AC382A431A95}"/>
              </a:ext>
            </a:extLst>
          </p:cNvPr>
          <p:cNvPicPr>
            <a:picLocks noChangeAspect="1"/>
          </p:cNvPicPr>
          <p:nvPr/>
        </p:nvPicPr>
        <p:blipFill>
          <a:blip r:embed="rId3"/>
          <a:stretch>
            <a:fillRect/>
          </a:stretch>
        </p:blipFill>
        <p:spPr>
          <a:xfrm>
            <a:off x="5105401" y="1768233"/>
            <a:ext cx="6617207" cy="38115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an unsuccessful landing marked as a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929A0674-98E6-3FEC-6CD1-6EDB5F39836C}"/>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6943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and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The information was gathered in a variety of ways.</a:t>
            </a:r>
          </a:p>
          <a:p>
            <a:pPr>
              <a:lnSpc>
                <a:spcPct val="100000"/>
              </a:lnSpc>
              <a:spcBef>
                <a:spcPts val="1400"/>
              </a:spcBef>
            </a:pPr>
            <a:r>
              <a:rPr lang="en-IN" sz="2200" dirty="0">
                <a:solidFill>
                  <a:schemeClr val="accent3">
                    <a:lumMod val="25000"/>
                  </a:schemeClr>
                </a:solidFill>
                <a:latin typeface="Abadi" panose="020B0604020104020204" pitchFamily="34" charset="0"/>
              </a:rPr>
              <a:t>A get request to the SpaceX API was used to obtain data.</a:t>
            </a:r>
          </a:p>
          <a:p>
            <a:pPr>
              <a:lnSpc>
                <a:spcPct val="100000"/>
              </a:lnSpc>
              <a:spcBef>
                <a:spcPts val="1400"/>
              </a:spcBef>
            </a:pPr>
            <a:r>
              <a:rPr lang="en-IN" sz="2200" dirty="0">
                <a:solidFill>
                  <a:schemeClr val="accent3">
                    <a:lumMod val="25000"/>
                  </a:schemeClr>
                </a:solidFill>
                <a:latin typeface="Abadi" panose="020B0604020104020204" pitchFamily="34" charset="0"/>
              </a:rPr>
              <a:t>The response content was then decoded as </a:t>
            </a:r>
            <a:r>
              <a:rPr lang="en-IN" sz="2200" dirty="0" err="1">
                <a:solidFill>
                  <a:schemeClr val="accent3">
                    <a:lumMod val="25000"/>
                  </a:schemeClr>
                </a:solidFill>
                <a:latin typeface="Abadi" panose="020B0604020104020204" pitchFamily="34" charset="0"/>
              </a:rPr>
              <a:t>Json</a:t>
            </a:r>
            <a:r>
              <a:rPr lang="en-IN" sz="2200" dirty="0">
                <a:solidFill>
                  <a:schemeClr val="accent3">
                    <a:lumMod val="25000"/>
                  </a:schemeClr>
                </a:solidFill>
                <a:latin typeface="Abadi" panose="020B0604020104020204" pitchFamily="34" charset="0"/>
              </a:rPr>
              <a:t> using </a:t>
            </a:r>
            <a:r>
              <a:rPr lang="en-IN" sz="2200" dirty="0" err="1">
                <a:solidFill>
                  <a:schemeClr val="accent3">
                    <a:lumMod val="25000"/>
                  </a:schemeClr>
                </a:solidFill>
                <a:latin typeface="Abadi" panose="020B0604020104020204" pitchFamily="34" charset="0"/>
              </a:rPr>
              <a:t>the.json</a:t>
            </a:r>
            <a:r>
              <a:rPr lang="en-IN" sz="2200" dirty="0">
                <a:solidFill>
                  <a:schemeClr val="accent3">
                    <a:lumMod val="25000"/>
                  </a:schemeClr>
                </a:solidFill>
                <a:latin typeface="Abadi" panose="020B0604020104020204" pitchFamily="34" charset="0"/>
              </a:rPr>
              <a:t>() function call and converted to a pandas </a:t>
            </a:r>
            <a:r>
              <a:rPr lang="en-IN" sz="2200" dirty="0" err="1">
                <a:solidFill>
                  <a:schemeClr val="accent3">
                    <a:lumMod val="25000"/>
                  </a:schemeClr>
                </a:solidFill>
                <a:latin typeface="Abadi" panose="020B0604020104020204" pitchFamily="34" charset="0"/>
              </a:rPr>
              <a:t>dataframe</a:t>
            </a:r>
            <a:r>
              <a:rPr lang="en-IN" sz="2200" dirty="0">
                <a:solidFill>
                  <a:schemeClr val="accent3">
                    <a:lumMod val="25000"/>
                  </a:schemeClr>
                </a:solidFill>
                <a:latin typeface="Abadi" panose="020B0604020104020204" pitchFamily="34" charset="0"/>
              </a:rPr>
              <a:t> using </a:t>
            </a:r>
            <a:r>
              <a:rPr lang="en-IN" sz="2200" dirty="0" err="1">
                <a:solidFill>
                  <a:schemeClr val="accent3">
                    <a:lumMod val="25000"/>
                  </a:schemeClr>
                </a:solidFill>
                <a:latin typeface="Abadi" panose="020B0604020104020204" pitchFamily="34" charset="0"/>
              </a:rPr>
              <a:t>the.json</a:t>
            </a:r>
            <a:r>
              <a:rPr lang="en-IN" sz="2200" dirty="0">
                <a:solidFill>
                  <a:schemeClr val="accent3">
                    <a:lumMod val="25000"/>
                  </a:schemeClr>
                </a:solidFill>
                <a:latin typeface="Abadi" panose="020B0604020104020204" pitchFamily="34" charset="0"/>
              </a:rPr>
              <a:t> normalize function call ().</a:t>
            </a:r>
          </a:p>
          <a:p>
            <a:pPr>
              <a:lnSpc>
                <a:spcPct val="100000"/>
              </a:lnSpc>
              <a:spcBef>
                <a:spcPts val="1400"/>
              </a:spcBef>
            </a:pPr>
            <a:r>
              <a:rPr lang="en-IN" sz="2200" dirty="0">
                <a:solidFill>
                  <a:schemeClr val="accent3">
                    <a:lumMod val="25000"/>
                  </a:schemeClr>
                </a:solidFill>
                <a:latin typeface="Abadi" panose="020B0604020104020204" pitchFamily="34" charset="0"/>
              </a:rPr>
              <a:t>After that, the data was cleaned, and any missing values were checked and filled in as appropriate. Moreover</a:t>
            </a:r>
          </a:p>
          <a:p>
            <a:pPr>
              <a:lnSpc>
                <a:spcPct val="100000"/>
              </a:lnSpc>
              <a:spcBef>
                <a:spcPts val="1400"/>
              </a:spcBef>
            </a:pPr>
            <a:r>
              <a:rPr lang="en-IN" sz="2200" dirty="0" err="1">
                <a:solidFill>
                  <a:schemeClr val="accent3">
                    <a:lumMod val="25000"/>
                  </a:schemeClr>
                </a:solidFill>
                <a:latin typeface="Abadi" panose="020B0604020104020204" pitchFamily="34" charset="0"/>
              </a:rPr>
              <a:t>BeautifulSoup</a:t>
            </a:r>
            <a:r>
              <a:rPr lang="en-IN" sz="2200" dirty="0">
                <a:solidFill>
                  <a:schemeClr val="accent3">
                    <a:lumMod val="25000"/>
                  </a:schemeClr>
                </a:solidFill>
                <a:latin typeface="Abadi" panose="020B0604020104020204" pitchFamily="34" charset="0"/>
              </a:rPr>
              <a:t> was used to scrape Falcon 9 launch data from Wikipedia. The purpose was to obtain the launch records in the form of an HTML table, parse it, and then convert it to a pandas </a:t>
            </a:r>
            <a:r>
              <a:rPr lang="en-IN" sz="2200" dirty="0" err="1">
                <a:solidFill>
                  <a:schemeClr val="accent3">
                    <a:lumMod val="25000"/>
                  </a:schemeClr>
                </a:solidFill>
                <a:latin typeface="Abadi" panose="020B0604020104020204" pitchFamily="34" charset="0"/>
              </a:rPr>
              <a:t>dataframe</a:t>
            </a:r>
            <a:r>
              <a:rPr lang="en-IN" sz="2200" dirty="0">
                <a:solidFill>
                  <a:schemeClr val="accent3">
                    <a:lumMod val="25000"/>
                  </a:schemeClr>
                </a:solidFill>
                <a:latin typeface="Abadi" panose="020B0604020104020204" pitchFamily="34" charset="0"/>
              </a:rPr>
              <a:t> for further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61001" y="1792288"/>
            <a:ext cx="5910261" cy="423386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https://github.com/KiraNarayan/Data_Science_capstone/blob/a4422e22937b0ba09ff303a9d2fff19394bb5b16/Week%201%20Introduction/Data%20Collection%20Api%20.ipynb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22C3852A-8C03-28C8-BFF7-0094715CD2FA}"/>
              </a:ext>
            </a:extLst>
          </p:cNvPr>
          <p:cNvSpPr/>
          <p:nvPr/>
        </p:nvSpPr>
        <p:spPr>
          <a:xfrm>
            <a:off x="5630950" y="1963740"/>
            <a:ext cx="2200102" cy="947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spc="-5" dirty="0">
                <a:solidFill>
                  <a:srgbClr val="FFFFFF"/>
                </a:solidFill>
                <a:latin typeface="Carlito"/>
                <a:cs typeface="Carlito"/>
              </a:rPr>
              <a:t>Request </a:t>
            </a:r>
            <a:r>
              <a:rPr lang="en-IN" sz="1800" spc="-10" dirty="0">
                <a:solidFill>
                  <a:srgbClr val="FFFFFF"/>
                </a:solidFill>
                <a:latin typeface="Carlito"/>
                <a:cs typeface="Carlito"/>
              </a:rPr>
              <a:t>(Space</a:t>
            </a:r>
            <a:r>
              <a:rPr lang="en-IN" sz="1800" spc="-240" dirty="0">
                <a:solidFill>
                  <a:srgbClr val="FFFFFF"/>
                </a:solidFill>
                <a:latin typeface="Carlito"/>
                <a:cs typeface="Carlito"/>
              </a:rPr>
              <a:t> </a:t>
            </a:r>
            <a:r>
              <a:rPr lang="en-IN" sz="1800" dirty="0">
                <a:solidFill>
                  <a:srgbClr val="FFFFFF"/>
                </a:solidFill>
                <a:latin typeface="Carlito"/>
                <a:cs typeface="Carlito"/>
              </a:rPr>
              <a:t>X  APIs)</a:t>
            </a:r>
            <a:endParaRPr lang="en-IN" sz="1800" dirty="0">
              <a:latin typeface="Carlito"/>
              <a:cs typeface="Carlito"/>
            </a:endParaRPr>
          </a:p>
          <a:p>
            <a:pPr algn="ctr"/>
            <a:endParaRPr lang="en-IN" dirty="0"/>
          </a:p>
        </p:txBody>
      </p:sp>
      <p:sp>
        <p:nvSpPr>
          <p:cNvPr id="7" name="Rectangle: Rounded Corners 6">
            <a:extLst>
              <a:ext uri="{FF2B5EF4-FFF2-40B4-BE49-F238E27FC236}">
                <a16:creationId xmlns:a16="http://schemas.microsoft.com/office/drawing/2014/main" id="{BB0256C0-A646-8027-4A56-503764CF5E7E}"/>
              </a:ext>
            </a:extLst>
          </p:cNvPr>
          <p:cNvSpPr/>
          <p:nvPr/>
        </p:nvSpPr>
        <p:spPr>
          <a:xfrm>
            <a:off x="9085509" y="1963739"/>
            <a:ext cx="2200102" cy="947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solidFill>
                  <a:srgbClr val="FFFFFF"/>
                </a:solidFill>
                <a:latin typeface="Carlito"/>
                <a:cs typeface="Carlito"/>
              </a:rPr>
              <a:t>.JSON </a:t>
            </a:r>
            <a:r>
              <a:rPr lang="en-IN" sz="1800" spc="-5" dirty="0">
                <a:solidFill>
                  <a:srgbClr val="FFFFFF"/>
                </a:solidFill>
                <a:latin typeface="Carlito"/>
                <a:cs typeface="Carlito"/>
              </a:rPr>
              <a:t>file </a:t>
            </a:r>
            <a:r>
              <a:rPr lang="en-IN" sz="1800" dirty="0">
                <a:solidFill>
                  <a:srgbClr val="FFFFFF"/>
                </a:solidFill>
                <a:latin typeface="Carlito"/>
                <a:cs typeface="Carlito"/>
              </a:rPr>
              <a:t>+  </a:t>
            </a:r>
            <a:r>
              <a:rPr lang="en-IN" sz="1800" spc="-10" dirty="0">
                <a:solidFill>
                  <a:srgbClr val="FFFFFF"/>
                </a:solidFill>
                <a:latin typeface="Carlito"/>
                <a:cs typeface="Carlito"/>
              </a:rPr>
              <a:t>Lists(Launch</a:t>
            </a:r>
            <a:r>
              <a:rPr lang="en-IN" sz="1800" spc="-125" dirty="0">
                <a:solidFill>
                  <a:srgbClr val="FFFFFF"/>
                </a:solidFill>
                <a:latin typeface="Carlito"/>
                <a:cs typeface="Carlito"/>
              </a:rPr>
              <a:t> </a:t>
            </a:r>
            <a:r>
              <a:rPr lang="en-IN" sz="1800" spc="-10" dirty="0">
                <a:solidFill>
                  <a:srgbClr val="FFFFFF"/>
                </a:solidFill>
                <a:latin typeface="Carlito"/>
                <a:cs typeface="Carlito"/>
              </a:rPr>
              <a:t>Site,  </a:t>
            </a:r>
            <a:r>
              <a:rPr lang="en-IN" sz="1800" spc="-5" dirty="0">
                <a:solidFill>
                  <a:srgbClr val="FFFFFF"/>
                </a:solidFill>
                <a:latin typeface="Carlito"/>
                <a:cs typeface="Carlito"/>
              </a:rPr>
              <a:t>Booster </a:t>
            </a:r>
            <a:r>
              <a:rPr lang="en-IN" sz="1800" spc="-25" dirty="0">
                <a:solidFill>
                  <a:srgbClr val="FFFFFF"/>
                </a:solidFill>
                <a:latin typeface="Carlito"/>
                <a:cs typeface="Carlito"/>
              </a:rPr>
              <a:t>Version,  </a:t>
            </a:r>
            <a:r>
              <a:rPr lang="en-IN" sz="1800" spc="-20" dirty="0">
                <a:solidFill>
                  <a:srgbClr val="FFFFFF"/>
                </a:solidFill>
                <a:latin typeface="Carlito"/>
                <a:cs typeface="Carlito"/>
              </a:rPr>
              <a:t>Payload</a:t>
            </a:r>
            <a:r>
              <a:rPr lang="en-IN" sz="1800" spc="-75" dirty="0">
                <a:solidFill>
                  <a:srgbClr val="FFFFFF"/>
                </a:solidFill>
                <a:latin typeface="Carlito"/>
                <a:cs typeface="Carlito"/>
              </a:rPr>
              <a:t> </a:t>
            </a:r>
            <a:r>
              <a:rPr lang="en-IN" sz="1800" spc="-15" dirty="0">
                <a:solidFill>
                  <a:srgbClr val="FFFFFF"/>
                </a:solidFill>
                <a:latin typeface="Carlito"/>
                <a:cs typeface="Carlito"/>
              </a:rPr>
              <a:t>Data)</a:t>
            </a:r>
            <a:endParaRPr lang="en-IN" sz="1800" dirty="0">
              <a:latin typeface="Carlito"/>
              <a:cs typeface="Carlito"/>
            </a:endParaRPr>
          </a:p>
          <a:p>
            <a:pPr algn="ctr"/>
            <a:endParaRPr lang="en-IN" dirty="0"/>
          </a:p>
        </p:txBody>
      </p:sp>
      <p:sp>
        <p:nvSpPr>
          <p:cNvPr id="9" name="Rectangle: Rounded Corners 8">
            <a:extLst>
              <a:ext uri="{FF2B5EF4-FFF2-40B4-BE49-F238E27FC236}">
                <a16:creationId xmlns:a16="http://schemas.microsoft.com/office/drawing/2014/main" id="{7FB7CAB0-3DEF-61B4-2B32-214248BD00B5}"/>
              </a:ext>
            </a:extLst>
          </p:cNvPr>
          <p:cNvSpPr/>
          <p:nvPr/>
        </p:nvSpPr>
        <p:spPr>
          <a:xfrm>
            <a:off x="7316080" y="3472785"/>
            <a:ext cx="2200102" cy="947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gn="ctr">
              <a:lnSpc>
                <a:spcPct val="89800"/>
              </a:lnSpc>
              <a:spcBef>
                <a:spcPts val="280"/>
              </a:spcBef>
            </a:pPr>
            <a:r>
              <a:rPr lang="en-IN" sz="1800" spc="-10" dirty="0" err="1">
                <a:solidFill>
                  <a:srgbClr val="FFFFFF"/>
                </a:solidFill>
                <a:latin typeface="Carlito"/>
                <a:cs typeface="Carlito"/>
              </a:rPr>
              <a:t>Json_normalize</a:t>
            </a:r>
            <a:r>
              <a:rPr lang="en-IN" sz="1800" spc="-170" dirty="0">
                <a:solidFill>
                  <a:srgbClr val="FFFFFF"/>
                </a:solidFill>
                <a:latin typeface="Carlito"/>
                <a:cs typeface="Carlito"/>
              </a:rPr>
              <a:t> </a:t>
            </a:r>
            <a:r>
              <a:rPr lang="en-IN" sz="1800" spc="-25" dirty="0">
                <a:solidFill>
                  <a:srgbClr val="FFFFFF"/>
                </a:solidFill>
                <a:latin typeface="Carlito"/>
                <a:cs typeface="Carlito"/>
              </a:rPr>
              <a:t>to  </a:t>
            </a:r>
            <a:r>
              <a:rPr lang="en-IN" sz="1800" spc="-20" dirty="0" err="1">
                <a:solidFill>
                  <a:srgbClr val="FFFFFF"/>
                </a:solidFill>
                <a:latin typeface="Carlito"/>
                <a:cs typeface="Carlito"/>
              </a:rPr>
              <a:t>DataFrame</a:t>
            </a:r>
            <a:r>
              <a:rPr lang="en-IN" sz="1800" spc="-20" dirty="0">
                <a:solidFill>
                  <a:srgbClr val="FFFFFF"/>
                </a:solidFill>
                <a:latin typeface="Carlito"/>
                <a:cs typeface="Carlito"/>
              </a:rPr>
              <a:t> data  from</a:t>
            </a:r>
            <a:r>
              <a:rPr lang="en-IN" sz="1800" spc="-45" dirty="0">
                <a:solidFill>
                  <a:srgbClr val="FFFFFF"/>
                </a:solidFill>
                <a:latin typeface="Carlito"/>
                <a:cs typeface="Carlito"/>
              </a:rPr>
              <a:t> </a:t>
            </a:r>
            <a:r>
              <a:rPr lang="en-IN" sz="1800" dirty="0">
                <a:solidFill>
                  <a:srgbClr val="FFFFFF"/>
                </a:solidFill>
                <a:latin typeface="Carlito"/>
                <a:cs typeface="Carlito"/>
              </a:rPr>
              <a:t>JSON</a:t>
            </a:r>
            <a:endParaRPr lang="en-IN" sz="1800" dirty="0">
              <a:latin typeface="Carlito"/>
              <a:cs typeface="Carlito"/>
            </a:endParaRPr>
          </a:p>
        </p:txBody>
      </p:sp>
      <p:sp>
        <p:nvSpPr>
          <p:cNvPr id="10" name="Rectangle: Rounded Corners 9">
            <a:extLst>
              <a:ext uri="{FF2B5EF4-FFF2-40B4-BE49-F238E27FC236}">
                <a16:creationId xmlns:a16="http://schemas.microsoft.com/office/drawing/2014/main" id="{508A5BC9-3F47-53F9-2781-1D9023B7529F}"/>
              </a:ext>
            </a:extLst>
          </p:cNvPr>
          <p:cNvSpPr/>
          <p:nvPr/>
        </p:nvSpPr>
        <p:spPr>
          <a:xfrm>
            <a:off x="5630950" y="4885371"/>
            <a:ext cx="2200102" cy="947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gn="ctr">
              <a:lnSpc>
                <a:spcPct val="89800"/>
              </a:lnSpc>
              <a:spcBef>
                <a:spcPts val="280"/>
              </a:spcBef>
            </a:pPr>
            <a:r>
              <a:rPr lang="en-IN" sz="1800" spc="-5" dirty="0">
                <a:solidFill>
                  <a:srgbClr val="FFFFFF"/>
                </a:solidFill>
                <a:latin typeface="Carlito"/>
                <a:cs typeface="Carlito"/>
              </a:rPr>
              <a:t>Filter </a:t>
            </a:r>
            <a:r>
              <a:rPr lang="en-IN" sz="1800" spc="-10" dirty="0">
                <a:solidFill>
                  <a:srgbClr val="FFFFFF"/>
                </a:solidFill>
                <a:latin typeface="Carlito"/>
                <a:cs typeface="Carlito"/>
              </a:rPr>
              <a:t>data to</a:t>
            </a:r>
            <a:r>
              <a:rPr lang="en-IN" sz="1800" spc="-204" dirty="0">
                <a:solidFill>
                  <a:srgbClr val="FFFFFF"/>
                </a:solidFill>
                <a:latin typeface="Carlito"/>
                <a:cs typeface="Carlito"/>
              </a:rPr>
              <a:t> </a:t>
            </a:r>
            <a:r>
              <a:rPr lang="en-IN" sz="1800" spc="-5" dirty="0">
                <a:solidFill>
                  <a:srgbClr val="FFFFFF"/>
                </a:solidFill>
                <a:latin typeface="Carlito"/>
                <a:cs typeface="Carlito"/>
              </a:rPr>
              <a:t>only  </a:t>
            </a:r>
            <a:r>
              <a:rPr lang="en-IN" sz="1800" dirty="0">
                <a:solidFill>
                  <a:srgbClr val="FFFFFF"/>
                </a:solidFill>
                <a:latin typeface="Carlito"/>
                <a:cs typeface="Carlito"/>
              </a:rPr>
              <a:t>include </a:t>
            </a:r>
            <a:r>
              <a:rPr lang="en-IN" sz="1800" spc="-20" dirty="0">
                <a:solidFill>
                  <a:srgbClr val="FFFFFF"/>
                </a:solidFill>
                <a:latin typeface="Carlito"/>
                <a:cs typeface="Carlito"/>
              </a:rPr>
              <a:t>Falcon </a:t>
            </a:r>
            <a:r>
              <a:rPr lang="en-IN" sz="1800" dirty="0">
                <a:solidFill>
                  <a:srgbClr val="FFFFFF"/>
                </a:solidFill>
                <a:latin typeface="Carlito"/>
                <a:cs typeface="Carlito"/>
              </a:rPr>
              <a:t>9  launches</a:t>
            </a:r>
            <a:endParaRPr lang="en-IN" sz="1800" dirty="0">
              <a:latin typeface="Carlito"/>
              <a:cs typeface="Carlito"/>
            </a:endParaRPr>
          </a:p>
        </p:txBody>
      </p:sp>
      <p:sp>
        <p:nvSpPr>
          <p:cNvPr id="11" name="Rectangle: Rounded Corners 10">
            <a:extLst>
              <a:ext uri="{FF2B5EF4-FFF2-40B4-BE49-F238E27FC236}">
                <a16:creationId xmlns:a16="http://schemas.microsoft.com/office/drawing/2014/main" id="{5DFBB0A3-4CC1-FEEB-23B8-3CE0FCDF3298}"/>
              </a:ext>
            </a:extLst>
          </p:cNvPr>
          <p:cNvSpPr/>
          <p:nvPr/>
        </p:nvSpPr>
        <p:spPr>
          <a:xfrm>
            <a:off x="9085509" y="4950715"/>
            <a:ext cx="2200102" cy="947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indent="-1270" algn="ctr">
              <a:lnSpc>
                <a:spcPct val="91000"/>
              </a:lnSpc>
              <a:spcBef>
                <a:spcPts val="260"/>
              </a:spcBef>
            </a:pPr>
            <a:r>
              <a:rPr lang="en-IN" sz="1800" spc="-20" dirty="0" err="1">
                <a:solidFill>
                  <a:srgbClr val="FFFFFF"/>
                </a:solidFill>
                <a:latin typeface="Carlito"/>
                <a:cs typeface="Carlito"/>
              </a:rPr>
              <a:t>Imputate</a:t>
            </a:r>
            <a:r>
              <a:rPr lang="en-IN" sz="1800" spc="-20" dirty="0">
                <a:solidFill>
                  <a:srgbClr val="FFFFFF"/>
                </a:solidFill>
                <a:latin typeface="Carlito"/>
                <a:cs typeface="Carlito"/>
              </a:rPr>
              <a:t> </a:t>
            </a:r>
            <a:r>
              <a:rPr lang="en-IN" sz="1800" spc="-5" dirty="0">
                <a:solidFill>
                  <a:srgbClr val="FFFFFF"/>
                </a:solidFill>
                <a:latin typeface="Carlito"/>
                <a:cs typeface="Carlito"/>
              </a:rPr>
              <a:t>missing  </a:t>
            </a:r>
            <a:r>
              <a:rPr lang="en-IN" sz="1800" spc="-20" dirty="0" err="1">
                <a:solidFill>
                  <a:srgbClr val="FFFFFF"/>
                </a:solidFill>
                <a:latin typeface="Carlito"/>
                <a:cs typeface="Carlito"/>
              </a:rPr>
              <a:t>PayloadMass</a:t>
            </a:r>
            <a:r>
              <a:rPr lang="en-IN" sz="1800" spc="-160" dirty="0">
                <a:solidFill>
                  <a:srgbClr val="FFFFFF"/>
                </a:solidFill>
                <a:latin typeface="Carlito"/>
                <a:cs typeface="Carlito"/>
              </a:rPr>
              <a:t> </a:t>
            </a:r>
            <a:r>
              <a:rPr lang="en-IN" sz="1800" spc="-5" dirty="0">
                <a:solidFill>
                  <a:srgbClr val="FFFFFF"/>
                </a:solidFill>
                <a:latin typeface="Carlito"/>
                <a:cs typeface="Carlito"/>
              </a:rPr>
              <a:t>values  with</a:t>
            </a:r>
            <a:r>
              <a:rPr lang="en-IN" sz="1800" spc="-35" dirty="0">
                <a:solidFill>
                  <a:srgbClr val="FFFFFF"/>
                </a:solidFill>
                <a:latin typeface="Carlito"/>
                <a:cs typeface="Carlito"/>
              </a:rPr>
              <a:t> </a:t>
            </a:r>
            <a:r>
              <a:rPr lang="en-IN" sz="1800" dirty="0">
                <a:solidFill>
                  <a:srgbClr val="FFFFFF"/>
                </a:solidFill>
                <a:latin typeface="Carlito"/>
                <a:cs typeface="Carlito"/>
              </a:rPr>
              <a:t>mean</a:t>
            </a:r>
            <a:endParaRPr lang="en-IN" sz="1800" dirty="0">
              <a:latin typeface="Carlito"/>
              <a:cs typeface="Carlito"/>
            </a:endParaRPr>
          </a:p>
        </p:txBody>
      </p:sp>
      <p:sp>
        <p:nvSpPr>
          <p:cNvPr id="15" name="Arrow: Right 14">
            <a:extLst>
              <a:ext uri="{FF2B5EF4-FFF2-40B4-BE49-F238E27FC236}">
                <a16:creationId xmlns:a16="http://schemas.microsoft.com/office/drawing/2014/main" id="{949ADFBD-403C-2923-F100-81809247015B}"/>
              </a:ext>
            </a:extLst>
          </p:cNvPr>
          <p:cNvSpPr/>
          <p:nvPr/>
        </p:nvSpPr>
        <p:spPr>
          <a:xfrm>
            <a:off x="8001001" y="2185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DE79D088-6D04-CC2B-FCB5-48FE750CA537}"/>
              </a:ext>
            </a:extLst>
          </p:cNvPr>
          <p:cNvSpPr/>
          <p:nvPr/>
        </p:nvSpPr>
        <p:spPr>
          <a:xfrm>
            <a:off x="8001001" y="513350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Bent-Up 18">
            <a:extLst>
              <a:ext uri="{FF2B5EF4-FFF2-40B4-BE49-F238E27FC236}">
                <a16:creationId xmlns:a16="http://schemas.microsoft.com/office/drawing/2014/main" id="{107700D8-78DD-E253-4DB5-5D25C468DB9C}"/>
              </a:ext>
            </a:extLst>
          </p:cNvPr>
          <p:cNvSpPr/>
          <p:nvPr/>
        </p:nvSpPr>
        <p:spPr>
          <a:xfrm rot="10800000">
            <a:off x="6162604" y="3814606"/>
            <a:ext cx="903490" cy="94765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Bent-Up 19">
            <a:extLst>
              <a:ext uri="{FF2B5EF4-FFF2-40B4-BE49-F238E27FC236}">
                <a16:creationId xmlns:a16="http://schemas.microsoft.com/office/drawing/2014/main" id="{B8401AB3-E51D-322F-A19D-C9664227381E}"/>
              </a:ext>
            </a:extLst>
          </p:cNvPr>
          <p:cNvSpPr/>
          <p:nvPr/>
        </p:nvSpPr>
        <p:spPr>
          <a:xfrm rot="16200000" flipH="1">
            <a:off x="9634638" y="3262633"/>
            <a:ext cx="903468" cy="947653"/>
          </a:xfrm>
          <a:prstGeom prst="bentUpArrow">
            <a:avLst>
              <a:gd name="adj1" fmla="val 25000"/>
              <a:gd name="adj2" fmla="val 16719"/>
              <a:gd name="adj3" fmla="val 286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0687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1800" dirty="0">
                <a:solidFill>
                  <a:schemeClr val="accent3">
                    <a:lumMod val="25000"/>
                  </a:schemeClr>
                </a:solidFill>
                <a:latin typeface="Abadi"/>
              </a:rPr>
              <a:t>https://github.com/KiraNarayan/Data_Science_capstone/blob/a4422e22937b0ba09ff303a9d2fff19394bb5b16/Week%201%20Introduction/Data%20Collection%20with%20Web%20Scraping.ipynb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8" name="Rectangle: Rounded Corners 7">
            <a:extLst>
              <a:ext uri="{FF2B5EF4-FFF2-40B4-BE49-F238E27FC236}">
                <a16:creationId xmlns:a16="http://schemas.microsoft.com/office/drawing/2014/main" id="{5935376D-B084-7002-3A89-94F0C77074B5}"/>
              </a:ext>
            </a:extLst>
          </p:cNvPr>
          <p:cNvSpPr/>
          <p:nvPr/>
        </p:nvSpPr>
        <p:spPr>
          <a:xfrm>
            <a:off x="5923600" y="1795901"/>
            <a:ext cx="2200102" cy="947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spc="-5" dirty="0">
                <a:solidFill>
                  <a:srgbClr val="FFFFFF"/>
                </a:solidFill>
                <a:latin typeface="Carlito"/>
                <a:cs typeface="Carlito"/>
              </a:rPr>
              <a:t>Request </a:t>
            </a:r>
            <a:r>
              <a:rPr lang="en-IN" sz="1800" spc="-10" dirty="0">
                <a:solidFill>
                  <a:srgbClr val="FFFFFF"/>
                </a:solidFill>
                <a:latin typeface="Carlito"/>
                <a:cs typeface="Carlito"/>
              </a:rPr>
              <a:t>(Space</a:t>
            </a:r>
            <a:r>
              <a:rPr lang="en-IN" sz="1800" spc="-240" dirty="0">
                <a:solidFill>
                  <a:srgbClr val="FFFFFF"/>
                </a:solidFill>
                <a:latin typeface="Carlito"/>
                <a:cs typeface="Carlito"/>
              </a:rPr>
              <a:t> </a:t>
            </a:r>
            <a:r>
              <a:rPr lang="en-IN" sz="1800" dirty="0">
                <a:solidFill>
                  <a:srgbClr val="FFFFFF"/>
                </a:solidFill>
                <a:latin typeface="Carlito"/>
                <a:cs typeface="Carlito"/>
              </a:rPr>
              <a:t>X  APIs</a:t>
            </a:r>
            <a:r>
              <a:rPr lang="en-IN" spc="-5" dirty="0">
                <a:solidFill>
                  <a:srgbClr val="FFFFFF"/>
                </a:solidFill>
                <a:latin typeface="Carlito"/>
                <a:cs typeface="Carlito"/>
              </a:rPr>
              <a:t>)</a:t>
            </a:r>
            <a:endParaRPr lang="en-IN" sz="1800" dirty="0">
              <a:solidFill>
                <a:srgbClr val="FFFFFF"/>
              </a:solidFill>
              <a:latin typeface="Carlito"/>
              <a:cs typeface="Carlito"/>
            </a:endParaRPr>
          </a:p>
        </p:txBody>
      </p:sp>
      <p:sp>
        <p:nvSpPr>
          <p:cNvPr id="9" name="Rectangle: Rounded Corners 8">
            <a:extLst>
              <a:ext uri="{FF2B5EF4-FFF2-40B4-BE49-F238E27FC236}">
                <a16:creationId xmlns:a16="http://schemas.microsoft.com/office/drawing/2014/main" id="{295E07E7-7A1C-687E-0FBA-8A3D7A0C6AB6}"/>
              </a:ext>
            </a:extLst>
          </p:cNvPr>
          <p:cNvSpPr/>
          <p:nvPr/>
        </p:nvSpPr>
        <p:spPr>
          <a:xfrm>
            <a:off x="9202708" y="1813563"/>
            <a:ext cx="2200102" cy="947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3025" algn="ctr">
              <a:lnSpc>
                <a:spcPts val="2520"/>
              </a:lnSpc>
              <a:spcBef>
                <a:spcPts val="95"/>
              </a:spcBef>
            </a:pPr>
            <a:r>
              <a:rPr lang="en-IN" sz="1800" spc="-15">
                <a:solidFill>
                  <a:srgbClr val="FFFFFF"/>
                </a:solidFill>
                <a:latin typeface="Carlito"/>
                <a:cs typeface="Carlito"/>
              </a:rPr>
              <a:t>BeautifulSoup</a:t>
            </a:r>
            <a:endParaRPr lang="en-IN" sz="1800">
              <a:latin typeface="Carlito"/>
              <a:cs typeface="Carlito"/>
            </a:endParaRPr>
          </a:p>
          <a:p>
            <a:pPr marL="12700" algn="ctr">
              <a:lnSpc>
                <a:spcPts val="2520"/>
              </a:lnSpc>
            </a:pPr>
            <a:r>
              <a:rPr lang="en-IN" sz="1800" spc="-20">
                <a:solidFill>
                  <a:srgbClr val="FFFFFF"/>
                </a:solidFill>
                <a:latin typeface="Carlito"/>
                <a:cs typeface="Carlito"/>
              </a:rPr>
              <a:t>html5lib</a:t>
            </a:r>
            <a:r>
              <a:rPr lang="en-IN" sz="1800" spc="-105">
                <a:solidFill>
                  <a:srgbClr val="FFFFFF"/>
                </a:solidFill>
                <a:latin typeface="Carlito"/>
                <a:cs typeface="Carlito"/>
              </a:rPr>
              <a:t> </a:t>
            </a:r>
            <a:r>
              <a:rPr lang="en-IN" sz="1800" spc="-35">
                <a:solidFill>
                  <a:srgbClr val="FFFFFF"/>
                </a:solidFill>
                <a:latin typeface="Carlito"/>
                <a:cs typeface="Carlito"/>
              </a:rPr>
              <a:t>Parser</a:t>
            </a:r>
            <a:endParaRPr lang="en-IN" sz="1800" dirty="0">
              <a:latin typeface="Carlito"/>
              <a:cs typeface="Carlito"/>
            </a:endParaRPr>
          </a:p>
        </p:txBody>
      </p:sp>
      <p:sp>
        <p:nvSpPr>
          <p:cNvPr id="10" name="Rectangle: Rounded Corners 9">
            <a:extLst>
              <a:ext uri="{FF2B5EF4-FFF2-40B4-BE49-F238E27FC236}">
                <a16:creationId xmlns:a16="http://schemas.microsoft.com/office/drawing/2014/main" id="{8ACEF47E-4562-2F04-9165-5929943972A9}"/>
              </a:ext>
            </a:extLst>
          </p:cNvPr>
          <p:cNvSpPr/>
          <p:nvPr/>
        </p:nvSpPr>
        <p:spPr>
          <a:xfrm>
            <a:off x="7540711" y="3405673"/>
            <a:ext cx="2200102" cy="947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34010" marR="5080" indent="-321945" algn="ctr">
              <a:lnSpc>
                <a:spcPts val="2430"/>
              </a:lnSpc>
              <a:spcBef>
                <a:spcPts val="350"/>
              </a:spcBef>
            </a:pPr>
            <a:r>
              <a:rPr lang="en-IN" sz="1800" spc="-15" dirty="0">
                <a:solidFill>
                  <a:srgbClr val="FFFFFF"/>
                </a:solidFill>
                <a:latin typeface="Carlito"/>
                <a:cs typeface="Carlito"/>
              </a:rPr>
              <a:t>Find </a:t>
            </a:r>
            <a:r>
              <a:rPr lang="en-IN" sz="1800" spc="-5" dirty="0">
                <a:solidFill>
                  <a:srgbClr val="FFFFFF"/>
                </a:solidFill>
                <a:latin typeface="Carlito"/>
                <a:cs typeface="Carlito"/>
              </a:rPr>
              <a:t>launch</a:t>
            </a:r>
            <a:r>
              <a:rPr lang="en-IN" sz="1800" spc="-145" dirty="0">
                <a:solidFill>
                  <a:srgbClr val="FFFFFF"/>
                </a:solidFill>
                <a:latin typeface="Carlito"/>
                <a:cs typeface="Carlito"/>
              </a:rPr>
              <a:t> </a:t>
            </a:r>
            <a:r>
              <a:rPr lang="en-IN" sz="1800" spc="-40" dirty="0">
                <a:solidFill>
                  <a:srgbClr val="FFFFFF"/>
                </a:solidFill>
                <a:latin typeface="Carlito"/>
                <a:cs typeface="Carlito"/>
              </a:rPr>
              <a:t>info </a:t>
            </a:r>
          </a:p>
          <a:p>
            <a:pPr marL="334010" marR="5080" indent="-321945" algn="ctr">
              <a:lnSpc>
                <a:spcPts val="2430"/>
              </a:lnSpc>
              <a:spcBef>
                <a:spcPts val="350"/>
              </a:spcBef>
            </a:pPr>
            <a:r>
              <a:rPr lang="en-IN" sz="1800" spc="-25" dirty="0">
                <a:solidFill>
                  <a:srgbClr val="FFFFFF"/>
                </a:solidFill>
                <a:latin typeface="Carlito"/>
                <a:cs typeface="Carlito"/>
              </a:rPr>
              <a:t>HTML</a:t>
            </a:r>
            <a:r>
              <a:rPr lang="en-IN" sz="1800" spc="-70" dirty="0">
                <a:solidFill>
                  <a:srgbClr val="FFFFFF"/>
                </a:solidFill>
                <a:latin typeface="Carlito"/>
                <a:cs typeface="Carlito"/>
              </a:rPr>
              <a:t> </a:t>
            </a:r>
            <a:r>
              <a:rPr lang="en-IN" sz="1800" spc="-20" dirty="0">
                <a:solidFill>
                  <a:srgbClr val="FFFFFF"/>
                </a:solidFill>
                <a:latin typeface="Carlito"/>
                <a:cs typeface="Carlito"/>
              </a:rPr>
              <a:t>table</a:t>
            </a:r>
            <a:endParaRPr lang="en-IN" sz="1800" dirty="0">
              <a:latin typeface="Carlito"/>
              <a:cs typeface="Carlito"/>
            </a:endParaRPr>
          </a:p>
        </p:txBody>
      </p:sp>
      <p:sp>
        <p:nvSpPr>
          <p:cNvPr id="12" name="Rectangle: Rounded Corners 11">
            <a:extLst>
              <a:ext uri="{FF2B5EF4-FFF2-40B4-BE49-F238E27FC236}">
                <a16:creationId xmlns:a16="http://schemas.microsoft.com/office/drawing/2014/main" id="{EFD55B8B-FC10-FF11-3B05-F8447C135146}"/>
              </a:ext>
            </a:extLst>
          </p:cNvPr>
          <p:cNvSpPr/>
          <p:nvPr/>
        </p:nvSpPr>
        <p:spPr>
          <a:xfrm>
            <a:off x="5946993" y="5058691"/>
            <a:ext cx="2200102" cy="947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gn="ctr">
              <a:lnSpc>
                <a:spcPct val="91600"/>
              </a:lnSpc>
              <a:spcBef>
                <a:spcPts val="315"/>
              </a:spcBef>
            </a:pPr>
            <a:r>
              <a:rPr lang="en-IN" sz="1800" spc="-45" dirty="0">
                <a:solidFill>
                  <a:srgbClr val="FFFFFF"/>
                </a:solidFill>
                <a:latin typeface="Carlito"/>
                <a:cs typeface="Carlito"/>
              </a:rPr>
              <a:t>Iterate</a:t>
            </a:r>
            <a:r>
              <a:rPr lang="en-IN" sz="1800" spc="-135" dirty="0">
                <a:solidFill>
                  <a:srgbClr val="FFFFFF"/>
                </a:solidFill>
                <a:latin typeface="Carlito"/>
                <a:cs typeface="Carlito"/>
              </a:rPr>
              <a:t> </a:t>
            </a:r>
            <a:r>
              <a:rPr lang="en-IN" sz="1800" spc="-20" dirty="0">
                <a:solidFill>
                  <a:srgbClr val="FFFFFF"/>
                </a:solidFill>
                <a:latin typeface="Carlito"/>
                <a:cs typeface="Carlito"/>
              </a:rPr>
              <a:t>through  table </a:t>
            </a:r>
            <a:r>
              <a:rPr lang="en-IN" sz="1800" spc="-5" dirty="0">
                <a:solidFill>
                  <a:srgbClr val="FFFFFF"/>
                </a:solidFill>
                <a:latin typeface="Carlito"/>
                <a:cs typeface="Carlito"/>
              </a:rPr>
              <a:t>cells </a:t>
            </a:r>
            <a:r>
              <a:rPr lang="en-IN" sz="1800" spc="-30" dirty="0">
                <a:solidFill>
                  <a:srgbClr val="FFFFFF"/>
                </a:solidFill>
                <a:latin typeface="Carlito"/>
                <a:cs typeface="Carlito"/>
              </a:rPr>
              <a:t>to  extract </a:t>
            </a:r>
            <a:r>
              <a:rPr lang="en-IN" sz="1800" spc="-35" dirty="0">
                <a:solidFill>
                  <a:srgbClr val="FFFFFF"/>
                </a:solidFill>
                <a:latin typeface="Carlito"/>
                <a:cs typeface="Carlito"/>
              </a:rPr>
              <a:t>data </a:t>
            </a:r>
            <a:r>
              <a:rPr lang="en-IN" sz="1800" spc="-30" dirty="0">
                <a:solidFill>
                  <a:srgbClr val="FFFFFF"/>
                </a:solidFill>
                <a:latin typeface="Carlito"/>
                <a:cs typeface="Carlito"/>
              </a:rPr>
              <a:t>to  </a:t>
            </a:r>
            <a:r>
              <a:rPr lang="en-IN" sz="1800" spc="-10" dirty="0">
                <a:solidFill>
                  <a:srgbClr val="FFFFFF"/>
                </a:solidFill>
                <a:latin typeface="Carlito"/>
                <a:cs typeface="Carlito"/>
              </a:rPr>
              <a:t>dictionary</a:t>
            </a:r>
            <a:endParaRPr lang="en-IN" sz="1800" dirty="0">
              <a:latin typeface="Carlito"/>
              <a:cs typeface="Carlito"/>
            </a:endParaRPr>
          </a:p>
        </p:txBody>
      </p:sp>
      <p:sp>
        <p:nvSpPr>
          <p:cNvPr id="13" name="Rectangle: Rounded Corners 12">
            <a:extLst>
              <a:ext uri="{FF2B5EF4-FFF2-40B4-BE49-F238E27FC236}">
                <a16:creationId xmlns:a16="http://schemas.microsoft.com/office/drawing/2014/main" id="{34C339F8-F01F-7ED4-923B-6FEFE2CB0652}"/>
              </a:ext>
            </a:extLst>
          </p:cNvPr>
          <p:cNvSpPr/>
          <p:nvPr/>
        </p:nvSpPr>
        <p:spPr>
          <a:xfrm>
            <a:off x="9202708" y="5033115"/>
            <a:ext cx="2200102" cy="947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lgn="ctr">
              <a:lnSpc>
                <a:spcPct val="100000"/>
              </a:lnSpc>
              <a:spcBef>
                <a:spcPts val="95"/>
              </a:spcBef>
            </a:pPr>
            <a:r>
              <a:rPr lang="en-IN" dirty="0"/>
              <a:t>Create dictionary</a:t>
            </a:r>
          </a:p>
        </p:txBody>
      </p:sp>
      <p:sp>
        <p:nvSpPr>
          <p:cNvPr id="7" name="Arrow: Right 6">
            <a:extLst>
              <a:ext uri="{FF2B5EF4-FFF2-40B4-BE49-F238E27FC236}">
                <a16:creationId xmlns:a16="http://schemas.microsoft.com/office/drawing/2014/main" id="{71326E2E-6028-4720-447A-3E509BB915FA}"/>
              </a:ext>
            </a:extLst>
          </p:cNvPr>
          <p:cNvSpPr/>
          <p:nvPr/>
        </p:nvSpPr>
        <p:spPr>
          <a:xfrm>
            <a:off x="8226101" y="2094134"/>
            <a:ext cx="874207" cy="412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A89D839F-679F-E1EF-D183-945F663071EC}"/>
              </a:ext>
            </a:extLst>
          </p:cNvPr>
          <p:cNvSpPr/>
          <p:nvPr/>
        </p:nvSpPr>
        <p:spPr>
          <a:xfrm>
            <a:off x="8226101" y="5300481"/>
            <a:ext cx="874207" cy="412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Bent-Up 16">
            <a:extLst>
              <a:ext uri="{FF2B5EF4-FFF2-40B4-BE49-F238E27FC236}">
                <a16:creationId xmlns:a16="http://schemas.microsoft.com/office/drawing/2014/main" id="{96069EE0-5680-F1D9-CA11-7DEB337CE61E}"/>
              </a:ext>
            </a:extLst>
          </p:cNvPr>
          <p:cNvSpPr/>
          <p:nvPr/>
        </p:nvSpPr>
        <p:spPr>
          <a:xfrm rot="16200000" flipH="1">
            <a:off x="9906609" y="3281859"/>
            <a:ext cx="809711" cy="72416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Bent-Up 17">
            <a:extLst>
              <a:ext uri="{FF2B5EF4-FFF2-40B4-BE49-F238E27FC236}">
                <a16:creationId xmlns:a16="http://schemas.microsoft.com/office/drawing/2014/main" id="{3C7316BB-6661-4E06-B00B-76BA3987F016}"/>
              </a:ext>
            </a:extLst>
          </p:cNvPr>
          <p:cNvSpPr/>
          <p:nvPr/>
        </p:nvSpPr>
        <p:spPr>
          <a:xfrm rot="10800000">
            <a:off x="6616929" y="3895725"/>
            <a:ext cx="715209" cy="94765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181</TotalTime>
  <Words>2111</Words>
  <Application>Microsoft Office PowerPoint</Application>
  <PresentationFormat>Widescreen</PresentationFormat>
  <Paragraphs>232</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Kiran N</cp:lastModifiedBy>
  <cp:revision>210</cp:revision>
  <dcterms:created xsi:type="dcterms:W3CDTF">2021-04-29T18:58:34Z</dcterms:created>
  <dcterms:modified xsi:type="dcterms:W3CDTF">2022-05-21T08:42:37Z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